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5" r:id="rId4"/>
    <p:sldId id="258" r:id="rId5"/>
    <p:sldId id="260" r:id="rId6"/>
    <p:sldId id="267" r:id="rId7"/>
    <p:sldId id="261" r:id="rId8"/>
    <p:sldId id="268" r:id="rId9"/>
    <p:sldId id="262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F4D445-0A58-4B38-91BF-2B9C931027FF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2F06FC-63CF-482E-B215-3722F7B525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6814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Методическая разработка открытого урока</a:t>
            </a:r>
          </a:p>
          <a:p>
            <a:pPr algn="ctr"/>
            <a:r>
              <a:rPr lang="ru-RU" sz="2400" dirty="0" smtClean="0">
                <a:latin typeface="Trebuchet MS" pitchFamily="34" charset="0"/>
              </a:rPr>
              <a:t> преподавателя английского языка Калининой Е. Ю.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Тема урока:</a:t>
            </a:r>
          </a:p>
          <a:p>
            <a:pPr algn="ctr"/>
            <a:r>
              <a:rPr lang="ru-RU" sz="2800" dirty="0" smtClean="0">
                <a:latin typeface="Trebuchet MS" pitchFamily="34" charset="0"/>
              </a:rPr>
              <a:t>История коллекции Эрмитажа. Искусство Испанского и Итальянского Возрождения</a:t>
            </a:r>
            <a:endParaRPr lang="ru-RU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V. </a:t>
            </a:r>
            <a:r>
              <a:rPr lang="ru-RU" sz="2400" dirty="0" smtClean="0">
                <a:latin typeface="Trebuchet MS" pitchFamily="34" charset="0"/>
              </a:rPr>
              <a:t>Заключение.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  </a:t>
            </a:r>
            <a:r>
              <a:rPr lang="ru-RU" sz="2000" dirty="0" smtClean="0">
                <a:latin typeface="Trebuchet MS" pitchFamily="34" charset="0"/>
              </a:rPr>
              <a:t>«Гид» благодарит аудиторию за внимание, выражает надежду, что экскурсия понравилась «туристам», что им удалось вызвать интерес к искусству, живописи, приглашает всех на следующую экскурсию в Эрмитаж.</a:t>
            </a:r>
          </a:p>
          <a:p>
            <a:pPr algn="just"/>
            <a:endParaRPr lang="ru-RU" sz="20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>
                <a:latin typeface="Trebuchet MS" pitchFamily="34" charset="0"/>
              </a:rPr>
              <a:t>V</a:t>
            </a:r>
            <a:r>
              <a:rPr lang="en-US" sz="2400" dirty="0" smtClean="0">
                <a:latin typeface="Trebuchet MS" pitchFamily="34" charset="0"/>
              </a:rPr>
              <a:t>. </a:t>
            </a:r>
            <a:r>
              <a:rPr lang="ru-RU" sz="2400" dirty="0" smtClean="0">
                <a:latin typeface="Trebuchet MS" pitchFamily="34" charset="0"/>
              </a:rPr>
              <a:t>Итоги.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rebuchet MS" pitchFamily="34" charset="0"/>
              </a:rPr>
              <a:t>  Подведение итогов. Анализ выступления каждого ученика. Высказывание рекомендаций, советов. Общая оценка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4677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dirty="0" smtClean="0">
                <a:latin typeface="Trebuchet MS" pitchFamily="34" charset="0"/>
              </a:rPr>
              <a:t>Большое спасибо за внимание.</a:t>
            </a:r>
            <a:endParaRPr lang="ru-RU" sz="4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Цели и задачи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Целью урока является отработка навыков выступления перед большой аудиторией. Гид-переводчик (ученики)  должен провести виртуальную экскурсию для туристов (преподаватели и гости открытого урока).</a:t>
            </a:r>
          </a:p>
          <a:p>
            <a:pPr algn="ctr">
              <a:lnSpc>
                <a:spcPct val="150000"/>
              </a:lnSpc>
            </a:pPr>
            <a:endParaRPr lang="ru-RU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Гид-переводчик должен продемонстрировать свободное владение информацией в определенной области знания, культуру речи, интонации, жестов, умение держаться артистично и непринужденно. Удерживать интерес аудитории к объекту своего сообщения и лично к самому себе.</a:t>
            </a: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Лингвистической целью является активизация изученной лексики и навыков, связанных с употреблением грамматического материала в речи.</a:t>
            </a:r>
            <a:endParaRPr lang="ru-RU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Материалы для урока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В ходе урока используются репродукции из книг «</a:t>
            </a:r>
            <a:r>
              <a:rPr lang="en-US" sz="2000" dirty="0" smtClean="0">
                <a:latin typeface="Trebuchet MS" pitchFamily="34" charset="0"/>
              </a:rPr>
              <a:t>The World of Hermitage</a:t>
            </a:r>
            <a:r>
              <a:rPr lang="ru-RU" sz="2000" dirty="0" smtClean="0">
                <a:latin typeface="Trebuchet MS" pitchFamily="34" charset="0"/>
              </a:rPr>
              <a:t>»</a:t>
            </a:r>
            <a:r>
              <a:rPr lang="en-US" sz="2000" dirty="0" smtClean="0">
                <a:latin typeface="Trebuchet MS" pitchFamily="34" charset="0"/>
              </a:rPr>
              <a:t>, </a:t>
            </a:r>
            <a:r>
              <a:rPr lang="ru-RU" sz="2000" dirty="0" smtClean="0">
                <a:latin typeface="Trebuchet MS" pitchFamily="34" charset="0"/>
              </a:rPr>
              <a:t>«</a:t>
            </a:r>
            <a:r>
              <a:rPr lang="en-US" sz="2000" dirty="0" smtClean="0">
                <a:latin typeface="Trebuchet MS" pitchFamily="34" charset="0"/>
              </a:rPr>
              <a:t>The Hermitage Guide</a:t>
            </a:r>
            <a:r>
              <a:rPr lang="ru-RU" sz="2000" dirty="0" smtClean="0">
                <a:latin typeface="Trebuchet MS" pitchFamily="34" charset="0"/>
              </a:rPr>
              <a:t>» и «100 шедевров Эрмитажа», а так же диск с виртуальной экскурсией по Эрмитажу составленной на основе текстов Калининой Е.Ю.(Английская и Русская версии)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Данные материалы вы можете получить в электронном виде после презентации или на сайте</a:t>
            </a:r>
            <a:r>
              <a:rPr lang="en-US" sz="2000" dirty="0">
                <a:latin typeface="Trebuchet MS" pitchFamily="34" charset="0"/>
              </a:rPr>
              <a:t>:</a:t>
            </a:r>
            <a:endParaRPr lang="en-US" sz="2000" dirty="0" smtClean="0">
              <a:latin typeface="Trebuchet M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atin typeface="Trebuchet MS" pitchFamily="34" charset="0"/>
              </a:rPr>
              <a:t> </a:t>
            </a:r>
            <a:r>
              <a:rPr lang="en-US" sz="4400" dirty="0" smtClean="0">
                <a:latin typeface="Trebuchet MS" pitchFamily="34" charset="0"/>
              </a:rPr>
              <a:t>www.kalininaeng.narod.ru</a:t>
            </a:r>
            <a:endParaRPr lang="ru-RU" sz="4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I. </a:t>
            </a:r>
            <a:r>
              <a:rPr lang="ru-RU" sz="2400" dirty="0" smtClean="0">
                <a:latin typeface="Trebuchet MS" pitchFamily="34" charset="0"/>
              </a:rPr>
              <a:t>Вводная.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</a:rPr>
              <a:t>  Вводная часть представляет собой приветствие, где «гид» объясняет «туристам», чему посвящена экскурсия, какие залы Эрмитажа предстоит посетить, а также очень коротко, обзорно знакомит аудиторию с историей Эрмитажа и собрания его коллекций. Затем выходит «переводчик» благодарит «гида» за его вступительное слово и переводит его речь на русский язык. Далее он приглашает всех пройти в «зал», где представлена живопись Испании.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II. </a:t>
            </a:r>
            <a:r>
              <a:rPr lang="ru-RU" sz="2400" dirty="0" smtClean="0">
                <a:latin typeface="Trebuchet MS" pitchFamily="34" charset="0"/>
              </a:rPr>
              <a:t>Зал Испанской </a:t>
            </a:r>
            <a:r>
              <a:rPr lang="ru-RU" sz="2400" dirty="0">
                <a:latin typeface="Trebuchet MS" pitchFamily="34" charset="0"/>
              </a:rPr>
              <a:t>Ж</a:t>
            </a:r>
            <a:r>
              <a:rPr lang="ru-RU" sz="2400" dirty="0" smtClean="0">
                <a:latin typeface="Trebuchet MS" pitchFamily="34" charset="0"/>
              </a:rPr>
              <a:t>ивописи.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  </a:t>
            </a:r>
            <a:r>
              <a:rPr lang="ru-RU" sz="2000" dirty="0" smtClean="0">
                <a:latin typeface="Trebuchet MS" pitchFamily="34" charset="0"/>
              </a:rPr>
              <a:t>Выходит другой «гид» с «переводчиком». Они знакомят аудиторию с историей испанской коллекции, называют имена наиболее ярких, известных художников, представленных </a:t>
            </a:r>
            <a:r>
              <a:rPr lang="ru-RU" sz="2000" dirty="0">
                <a:latin typeface="Trebuchet MS" pitchFamily="34" charset="0"/>
              </a:rPr>
              <a:t>в</a:t>
            </a:r>
            <a:r>
              <a:rPr lang="ru-RU" sz="2000" dirty="0" smtClean="0">
                <a:latin typeface="Trebuchet MS" pitchFamily="34" charset="0"/>
              </a:rPr>
              <a:t> этой коллекции. Более подробно останавливаемся на картинах Эль Греко «Апостол Петр и Павел», Д.Веласкеса «Завтрак» и «портрет Диего </a:t>
            </a:r>
            <a:r>
              <a:rPr lang="ru-RU" sz="2000" dirty="0" err="1" smtClean="0">
                <a:latin typeface="Trebuchet MS" pitchFamily="34" charset="0"/>
              </a:rPr>
              <a:t>Оливареса</a:t>
            </a:r>
            <a:r>
              <a:rPr lang="ru-RU" sz="2000" dirty="0" smtClean="0">
                <a:latin typeface="Trebuchet MS" pitchFamily="34" charset="0"/>
              </a:rPr>
              <a:t>», </a:t>
            </a:r>
            <a:r>
              <a:rPr lang="ru-RU" sz="2000" dirty="0" err="1" smtClean="0">
                <a:latin typeface="Trebuchet MS" pitchFamily="34" charset="0"/>
              </a:rPr>
              <a:t>Э.Мурильо</a:t>
            </a:r>
            <a:r>
              <a:rPr lang="ru-RU" sz="2000" dirty="0" smtClean="0">
                <a:latin typeface="Trebuchet MS" pitchFamily="34" charset="0"/>
              </a:rPr>
              <a:t> «Мальчик с собакой» и Ф.Гойи «Портрет Антонии </a:t>
            </a:r>
            <a:r>
              <a:rPr lang="ru-RU" sz="2000" dirty="0" err="1" smtClean="0">
                <a:latin typeface="Trebuchet MS" pitchFamily="34" charset="0"/>
              </a:rPr>
              <a:t>Зарате</a:t>
            </a:r>
            <a:r>
              <a:rPr lang="ru-RU" sz="2000" dirty="0" smtClean="0">
                <a:latin typeface="Trebuchet MS" pitchFamily="34" charset="0"/>
              </a:rPr>
              <a:t>». Причем, ученики коротко рассказывают о жизни и творчестве художников, знакомят с сюжетами, на которые написаны картины, обращают внимание на композицию, цветовую гамму, художественную манеру. Гиды и переводчики последовательно сменяют друг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II. </a:t>
            </a:r>
            <a:r>
              <a:rPr lang="ru-RU" sz="2400" dirty="0" smtClean="0">
                <a:latin typeface="Trebuchet MS" pitchFamily="34" charset="0"/>
              </a:rPr>
              <a:t>Зал Испанской </a:t>
            </a:r>
            <a:r>
              <a:rPr lang="ru-RU" sz="2400" dirty="0">
                <a:latin typeface="Trebuchet MS" pitchFamily="34" charset="0"/>
              </a:rPr>
              <a:t>Ж</a:t>
            </a:r>
            <a:r>
              <a:rPr lang="ru-RU" sz="2400" dirty="0" smtClean="0">
                <a:latin typeface="Trebuchet MS" pitchFamily="34" charset="0"/>
              </a:rPr>
              <a:t>ивописи.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92" y="1124745"/>
            <a:ext cx="2268876" cy="26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24622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317" y="3933056"/>
            <a:ext cx="2217595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29" y="3933056"/>
            <a:ext cx="227475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24744"/>
            <a:ext cx="215090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III. </a:t>
            </a:r>
            <a:r>
              <a:rPr lang="ru-RU" sz="2400" dirty="0" smtClean="0">
                <a:latin typeface="Trebuchet MS" pitchFamily="34" charset="0"/>
              </a:rPr>
              <a:t>Зал Итальянского Возрождения.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  </a:t>
            </a:r>
            <a:r>
              <a:rPr lang="ru-RU" sz="2000" dirty="0" smtClean="0">
                <a:latin typeface="Trebuchet MS" pitchFamily="34" charset="0"/>
              </a:rPr>
              <a:t>«Переходим» в «зал» Итальянского Возрождения, Ученики знакомят аудиторию с теми новыми традициями, которые были привнесены в искусство мастерами Итальянского Возрождения. Называют имена наиболее ярких представителей Итальянского Ренессанса, коротко рассказывают о них. Более подробно останавливаемся на творениях Леонардо да Винчи («Мадонна с цветком», «Мадонна </a:t>
            </a:r>
            <a:r>
              <a:rPr lang="ru-RU" sz="2000" dirty="0" err="1" smtClean="0">
                <a:latin typeface="Trebuchet MS" pitchFamily="34" charset="0"/>
              </a:rPr>
              <a:t>Литта</a:t>
            </a:r>
            <a:r>
              <a:rPr lang="ru-RU" sz="2000" dirty="0" smtClean="0">
                <a:latin typeface="Trebuchet MS" pitchFamily="34" charset="0"/>
              </a:rPr>
              <a:t>»), Джорджоне («Юдифь»), Тициана («Кающаяся Мария Магдалина», «Даная»),</a:t>
            </a:r>
          </a:p>
          <a:p>
            <a:pPr algn="just"/>
            <a:endParaRPr lang="ru-RU" sz="20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III. </a:t>
            </a:r>
            <a:r>
              <a:rPr lang="ru-RU" sz="2400" dirty="0" smtClean="0">
                <a:latin typeface="Trebuchet MS" pitchFamily="34" charset="0"/>
              </a:rPr>
              <a:t>Зал Итальянского Возрождения.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23123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944216" cy="300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001" y="1268760"/>
            <a:ext cx="204149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132856"/>
            <a:ext cx="23618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80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Ход урока. Часть </a:t>
            </a:r>
            <a:r>
              <a:rPr lang="en-US" sz="2400" dirty="0" smtClean="0">
                <a:latin typeface="Trebuchet MS" pitchFamily="34" charset="0"/>
              </a:rPr>
              <a:t>IV. </a:t>
            </a:r>
            <a:r>
              <a:rPr lang="ru-RU" sz="2400" dirty="0" smtClean="0">
                <a:latin typeface="Trebuchet MS" pitchFamily="34" charset="0"/>
              </a:rPr>
              <a:t>Сравнительный анализ.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  </a:t>
            </a:r>
            <a:r>
              <a:rPr lang="ru-RU" sz="2000" dirty="0" smtClean="0">
                <a:latin typeface="Trebuchet MS" pitchFamily="34" charset="0"/>
              </a:rPr>
              <a:t>Делаем сравнительный анализ двух картин «Даная» Тициана и «Даная» Рембрандта. (Сравниваем трактовку мифологического сюжета. Цветовое решение, композицию, разные художественные школы). Более подробно рассказываем о картине Рембрандта, упоминая о работе реставраторов</a:t>
            </a:r>
          </a:p>
          <a:p>
            <a:pPr algn="just"/>
            <a:endParaRPr lang="ru-RU" sz="2000" dirty="0" smtClean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03364"/>
            <a:ext cx="4690409" cy="29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439" y="3145196"/>
            <a:ext cx="3841049" cy="35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606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Jadded</dc:creator>
  <cp:lastModifiedBy>Jadded</cp:lastModifiedBy>
  <cp:revision>29</cp:revision>
  <dcterms:created xsi:type="dcterms:W3CDTF">2011-11-20T09:57:05Z</dcterms:created>
  <dcterms:modified xsi:type="dcterms:W3CDTF">2011-11-20T14:45:06Z</dcterms:modified>
</cp:coreProperties>
</file>